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snapToGrid="0" snapToObjects="1">
      <p:cViewPr varScale="1">
        <p:scale>
          <a:sx n="84" d="100"/>
          <a:sy n="84" d="100"/>
        </p:scale>
        <p:origin x="16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EA30C8-72F3-8740-84C4-2FE8ADBB79C0}" type="datetimeFigureOut">
              <a:rPr lang="en-US" smtClean="0"/>
              <a:t>6/30/17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172265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A30C8-72F3-8740-84C4-2FE8ADBB79C0}" type="datetimeFigureOut">
              <a:rPr lang="en-US" smtClean="0"/>
              <a:t>6/30/17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153570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A30C8-72F3-8740-84C4-2FE8ADBB79C0}" type="datetimeFigureOut">
              <a:rPr lang="en-US" smtClean="0"/>
              <a:t>6/30/17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2191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A30C8-72F3-8740-84C4-2FE8ADBB79C0}" type="datetimeFigureOut">
              <a:rPr lang="en-US" smtClean="0"/>
              <a:t>6/30/17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31961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A30C8-72F3-8740-84C4-2FE8ADBB79C0}" type="datetimeFigureOut">
              <a:rPr lang="en-US" smtClean="0"/>
              <a:t>6/30/17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99156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EA30C8-72F3-8740-84C4-2FE8ADBB79C0}" type="datetimeFigureOut">
              <a:rPr lang="en-US" smtClean="0"/>
              <a:t>6/30/17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71442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EA30C8-72F3-8740-84C4-2FE8ADBB79C0}" type="datetimeFigureOut">
              <a:rPr lang="en-US" smtClean="0"/>
              <a:t>6/30/17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75921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EA30C8-72F3-8740-84C4-2FE8ADBB79C0}" type="datetimeFigureOut">
              <a:rPr lang="en-US" smtClean="0"/>
              <a:t>6/30/17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193516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A30C8-72F3-8740-84C4-2FE8ADBB79C0}" type="datetimeFigureOut">
              <a:rPr lang="en-US" smtClean="0"/>
              <a:t>6/30/17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70731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A30C8-72F3-8740-84C4-2FE8ADBB79C0}" type="datetimeFigureOut">
              <a:rPr lang="en-US" smtClean="0"/>
              <a:t>6/30/17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149197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A30C8-72F3-8740-84C4-2FE8ADBB79C0}" type="datetimeFigureOut">
              <a:rPr lang="en-US" smtClean="0"/>
              <a:t>6/30/17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FDDC-BB44-DE4D-B6C1-6B3F3614F185}" type="slidenum">
              <a:rPr lang="en-US" smtClean="0"/>
              <a:t>‹#›</a:t>
            </a:fld>
            <a:endParaRPr lang="en-US"/>
          </a:p>
        </p:txBody>
      </p:sp>
    </p:spTree>
    <p:extLst>
      <p:ext uri="{BB962C8B-B14F-4D97-AF65-F5344CB8AC3E}">
        <p14:creationId xmlns:p14="http://schemas.microsoft.com/office/powerpoint/2010/main" val="1599300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A30C8-72F3-8740-84C4-2FE8ADBB79C0}" type="datetimeFigureOut">
              <a:rPr lang="en-US" smtClean="0"/>
              <a:t>6/30/17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EFDDC-BB44-DE4D-B6C1-6B3F3614F185}" type="slidenum">
              <a:rPr lang="en-US" smtClean="0"/>
              <a:t>‹#›</a:t>
            </a:fld>
            <a:endParaRPr lang="en-US"/>
          </a:p>
        </p:txBody>
      </p:sp>
    </p:spTree>
    <p:extLst>
      <p:ext uri="{BB962C8B-B14F-4D97-AF65-F5344CB8AC3E}">
        <p14:creationId xmlns:p14="http://schemas.microsoft.com/office/powerpoint/2010/main" val="510172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91640" y="345123"/>
            <a:ext cx="9144000" cy="980757"/>
          </a:xfrm>
        </p:spPr>
        <p:txBody>
          <a:bodyPr>
            <a:normAutofit/>
          </a:bodyPr>
          <a:lstStyle/>
          <a:p>
            <a:r>
              <a:rPr lang="en-US" dirty="0" smtClean="0">
                <a:solidFill>
                  <a:schemeClr val="bg1"/>
                </a:solidFill>
              </a:rPr>
              <a:t>Denmark and the Crusades</a:t>
            </a:r>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5490" y="1691640"/>
            <a:ext cx="5956300" cy="4738119"/>
          </a:xfrm>
          <a:prstGeom prst="rect">
            <a:avLst/>
          </a:prstGeom>
        </p:spPr>
      </p:pic>
    </p:spTree>
    <p:extLst>
      <p:ext uri="{BB962C8B-B14F-4D97-AF65-F5344CB8AC3E}">
        <p14:creationId xmlns:p14="http://schemas.microsoft.com/office/powerpoint/2010/main" val="159107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80757"/>
          </a:xfrm>
        </p:spPr>
        <p:txBody>
          <a:bodyPr>
            <a:normAutofit/>
          </a:bodyPr>
          <a:lstStyle/>
          <a:p>
            <a:r>
              <a:rPr lang="en-US" dirty="0">
                <a:solidFill>
                  <a:schemeClr val="bg1"/>
                </a:solidFill>
              </a:rPr>
              <a:t>The First Four </a:t>
            </a:r>
            <a:r>
              <a:rPr lang="en-US" dirty="0" smtClean="0">
                <a:solidFill>
                  <a:schemeClr val="bg1"/>
                </a:solidFill>
              </a:rPr>
              <a:t>Crusades</a:t>
            </a:r>
            <a:endParaRPr lang="en-US" dirty="0">
              <a:solidFill>
                <a:schemeClr val="bg1"/>
              </a:solidFill>
            </a:endParaRPr>
          </a:p>
        </p:txBody>
      </p:sp>
      <p:sp>
        <p:nvSpPr>
          <p:cNvPr id="3" name="Subtitle 2"/>
          <p:cNvSpPr>
            <a:spLocks noGrp="1"/>
          </p:cNvSpPr>
          <p:nvPr>
            <p:ph type="subTitle" idx="1"/>
          </p:nvPr>
        </p:nvSpPr>
        <p:spPr>
          <a:xfrm>
            <a:off x="685800" y="2331720"/>
            <a:ext cx="10622280" cy="3947160"/>
          </a:xfrm>
        </p:spPr>
        <p:txBody>
          <a:bodyPr>
            <a:normAutofit lnSpcReduction="10000"/>
          </a:bodyPr>
          <a:lstStyle/>
          <a:p>
            <a:pPr marL="457200" indent="-457200" algn="l">
              <a:buFont typeface="+mj-lt"/>
              <a:buAutoNum type="arabicPeriod"/>
            </a:pPr>
            <a:endParaRPr lang="en-US" dirty="0">
              <a:solidFill>
                <a:schemeClr val="bg1"/>
              </a:solidFill>
            </a:endParaRPr>
          </a:p>
          <a:p>
            <a:pPr marL="914400" lvl="1" indent="-457200" algn="l">
              <a:buFont typeface="Arial" charset="0"/>
              <a:buChar char="•"/>
            </a:pPr>
            <a:r>
              <a:rPr lang="en-US" sz="2400" dirty="0">
                <a:solidFill>
                  <a:schemeClr val="bg1"/>
                </a:solidFill>
              </a:rPr>
              <a:t>First Crusade: 1095-99 call by Pope Urban II to retake Jerusalem. Established the Crusader States and successfully placed Jerusalem under Catholic control.</a:t>
            </a:r>
          </a:p>
          <a:p>
            <a:pPr marL="914400" lvl="1" indent="-457200" algn="l">
              <a:buFont typeface="Arial" charset="0"/>
              <a:buChar char="•"/>
            </a:pPr>
            <a:r>
              <a:rPr lang="en-US" sz="2400" dirty="0">
                <a:solidFill>
                  <a:schemeClr val="bg1"/>
                </a:solidFill>
              </a:rPr>
              <a:t>Second Crusade: 1147-49 campaign to retake the Edessa, a crusader state that was captured in 1144</a:t>
            </a:r>
            <a:r>
              <a:rPr lang="en-US" sz="2400" dirty="0" smtClean="0">
                <a:solidFill>
                  <a:schemeClr val="bg1"/>
                </a:solidFill>
              </a:rPr>
              <a:t>.</a:t>
            </a:r>
            <a:endParaRPr lang="en-US" sz="2400" dirty="0">
              <a:solidFill>
                <a:schemeClr val="bg1"/>
              </a:solidFill>
            </a:endParaRPr>
          </a:p>
          <a:p>
            <a:pPr marL="914400" lvl="1" indent="-457200" algn="l">
              <a:buFont typeface="Arial" charset="0"/>
              <a:buChar char="•"/>
            </a:pPr>
            <a:r>
              <a:rPr lang="en-US" sz="2400" dirty="0">
                <a:solidFill>
                  <a:schemeClr val="bg1"/>
                </a:solidFill>
              </a:rPr>
              <a:t>Jerusalem captured by Saladin in 1187.</a:t>
            </a:r>
          </a:p>
          <a:p>
            <a:pPr marL="914400" lvl="1" indent="-457200" algn="l">
              <a:buFont typeface="Arial" charset="0"/>
              <a:buChar char="•"/>
            </a:pPr>
            <a:r>
              <a:rPr lang="en-US" sz="2400" dirty="0">
                <a:solidFill>
                  <a:schemeClr val="bg1"/>
                </a:solidFill>
              </a:rPr>
              <a:t>Third Crusade: 1189-92 led by Richard the Lionheart of England and Philip II of </a:t>
            </a:r>
            <a:r>
              <a:rPr lang="en-US" sz="2400" dirty="0" smtClean="0">
                <a:solidFill>
                  <a:schemeClr val="bg1"/>
                </a:solidFill>
              </a:rPr>
              <a:t>France to retake </a:t>
            </a:r>
            <a:r>
              <a:rPr lang="en-US" sz="2400" dirty="0" smtClean="0">
                <a:solidFill>
                  <a:schemeClr val="bg1"/>
                </a:solidFill>
              </a:rPr>
              <a:t>Jerusalem.</a:t>
            </a:r>
            <a:endParaRPr lang="en-US" sz="2400" dirty="0">
              <a:solidFill>
                <a:schemeClr val="bg1"/>
              </a:solidFill>
            </a:endParaRPr>
          </a:p>
          <a:p>
            <a:pPr marL="914400" lvl="1" indent="-457200" algn="l">
              <a:buFont typeface="Arial" charset="0"/>
              <a:buChar char="•"/>
            </a:pPr>
            <a:r>
              <a:rPr lang="en-US" sz="2400" dirty="0">
                <a:solidFill>
                  <a:schemeClr val="bg1"/>
                </a:solidFill>
              </a:rPr>
              <a:t>Fourth Crusade: 1202-04 </a:t>
            </a:r>
            <a:r>
              <a:rPr lang="en-US" sz="2400" dirty="0" smtClean="0">
                <a:solidFill>
                  <a:schemeClr val="bg1"/>
                </a:solidFill>
              </a:rPr>
              <a:t>expedition that lead </a:t>
            </a:r>
            <a:r>
              <a:rPr lang="en-US" sz="2400" dirty="0">
                <a:solidFill>
                  <a:schemeClr val="bg1"/>
                </a:solidFill>
              </a:rPr>
              <a:t>to Sack of Constantinople by the </a:t>
            </a:r>
            <a:r>
              <a:rPr lang="en-US" sz="2400" dirty="0" smtClean="0">
                <a:solidFill>
                  <a:schemeClr val="bg1"/>
                </a:solidFill>
              </a:rPr>
              <a:t>crusaders.</a:t>
            </a:r>
            <a:r>
              <a:rPr lang="en-US" dirty="0" smtClean="0">
                <a:solidFill>
                  <a:schemeClr val="bg1"/>
                </a:solidFill>
              </a:rPr>
              <a:t/>
            </a:r>
            <a:br>
              <a:rPr lang="en-US" dirty="0" smtClean="0">
                <a:solidFill>
                  <a:schemeClr val="bg1"/>
                </a:solidFill>
              </a:rPr>
            </a:br>
            <a:endParaRPr lang="en-US" dirty="0">
              <a:solidFill>
                <a:schemeClr val="bg1"/>
              </a:solidFill>
            </a:endParaRPr>
          </a:p>
        </p:txBody>
      </p:sp>
    </p:spTree>
    <p:extLst>
      <p:ext uri="{BB962C8B-B14F-4D97-AF65-F5344CB8AC3E}">
        <p14:creationId xmlns:p14="http://schemas.microsoft.com/office/powerpoint/2010/main" val="1106373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bg1"/>
                </a:solidFill>
              </a:rPr>
              <a:t>Who were the Crusaders</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838200" y="1825624"/>
            <a:ext cx="10515600" cy="4697096"/>
          </a:xfrm>
        </p:spPr>
        <p:txBody>
          <a:bodyPr>
            <a:normAutofit fontScale="92500" lnSpcReduction="10000"/>
          </a:bodyPr>
          <a:lstStyle/>
          <a:p>
            <a:r>
              <a:rPr lang="en-US" dirty="0">
                <a:solidFill>
                  <a:schemeClr val="bg1"/>
                </a:solidFill>
              </a:rPr>
              <a:t>Catholic Christians who </a:t>
            </a:r>
            <a:r>
              <a:rPr lang="en-US" dirty="0" smtClean="0">
                <a:solidFill>
                  <a:schemeClr val="bg1"/>
                </a:solidFill>
              </a:rPr>
              <a:t>sought to control Jerusalem </a:t>
            </a:r>
            <a:r>
              <a:rPr lang="en-US" dirty="0">
                <a:solidFill>
                  <a:schemeClr val="bg1"/>
                </a:solidFill>
              </a:rPr>
              <a:t>and the Holy Land.</a:t>
            </a:r>
          </a:p>
          <a:p>
            <a:r>
              <a:rPr lang="en-US" dirty="0">
                <a:solidFill>
                  <a:schemeClr val="bg1"/>
                </a:solidFill>
              </a:rPr>
              <a:t>Always depicted as "pilgrims", "penitents", or "soldiers" who were on a "journey", "expedition", or "pilgrimage".</a:t>
            </a:r>
          </a:p>
          <a:p>
            <a:r>
              <a:rPr lang="en-US" dirty="0">
                <a:solidFill>
                  <a:schemeClr val="bg1"/>
                </a:solidFill>
              </a:rPr>
              <a:t>Primarily led by the Franks – peoples from modern France – although joined by people from the Holy Roman Empire (Germany and Low Countries), England, and Italian City States. Largely led by counts, dukes, etc. The Third Crusade is the only crusade of the four to be “led” by a king.</a:t>
            </a:r>
          </a:p>
          <a:p>
            <a:r>
              <a:rPr lang="en-US" dirty="0">
                <a:solidFill>
                  <a:schemeClr val="bg1"/>
                </a:solidFill>
              </a:rPr>
              <a:t>Other Christians like the Danes </a:t>
            </a:r>
            <a:r>
              <a:rPr lang="en-US" dirty="0" smtClean="0">
                <a:solidFill>
                  <a:schemeClr val="bg1"/>
                </a:solidFill>
              </a:rPr>
              <a:t>participated in these crusades, </a:t>
            </a:r>
            <a:r>
              <a:rPr lang="en-US" dirty="0">
                <a:solidFill>
                  <a:schemeClr val="bg1"/>
                </a:solidFill>
              </a:rPr>
              <a:t>although less </a:t>
            </a:r>
            <a:r>
              <a:rPr lang="en-US" dirty="0" smtClean="0">
                <a:solidFill>
                  <a:schemeClr val="bg1"/>
                </a:solidFill>
              </a:rPr>
              <a:t>prominently.</a:t>
            </a:r>
          </a:p>
          <a:p>
            <a:pPr lvl="1"/>
            <a:r>
              <a:rPr lang="en-US" dirty="0" smtClean="0">
                <a:solidFill>
                  <a:schemeClr val="bg1"/>
                </a:solidFill>
              </a:rPr>
              <a:t>Prince Sven – Massacred in 1097 along with his wife and 1,500 knights near </a:t>
            </a:r>
            <a:r>
              <a:rPr lang="en-US" dirty="0" err="1" smtClean="0">
                <a:solidFill>
                  <a:schemeClr val="bg1"/>
                </a:solidFill>
              </a:rPr>
              <a:t>Ikonion</a:t>
            </a:r>
            <a:r>
              <a:rPr lang="en-US" dirty="0" smtClean="0">
                <a:solidFill>
                  <a:schemeClr val="bg1"/>
                </a:solidFill>
              </a:rPr>
              <a:t> (modern day Konya, Turkey).</a:t>
            </a:r>
          </a:p>
          <a:p>
            <a:pPr lvl="1"/>
            <a:r>
              <a:rPr lang="en-US" dirty="0" smtClean="0">
                <a:solidFill>
                  <a:schemeClr val="bg1"/>
                </a:solidFill>
              </a:rPr>
              <a:t>King </a:t>
            </a:r>
            <a:r>
              <a:rPr lang="en-US" dirty="0">
                <a:solidFill>
                  <a:schemeClr val="bg1"/>
                </a:solidFill>
              </a:rPr>
              <a:t>Erik I – Died while on a pilgrimage to Jerusalem with his son Erik II in 1103</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83453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bg1"/>
                </a:solidFill>
              </a:rPr>
              <a:t>The Northern </a:t>
            </a:r>
            <a:r>
              <a:rPr lang="en-US" dirty="0" smtClean="0">
                <a:solidFill>
                  <a:schemeClr val="bg1"/>
                </a:solidFill>
              </a:rPr>
              <a:t>Crusades </a:t>
            </a:r>
            <a:br>
              <a:rPr lang="en-US" dirty="0" smtClean="0">
                <a:solidFill>
                  <a:schemeClr val="bg1"/>
                </a:solidFill>
              </a:rPr>
            </a:br>
            <a:r>
              <a:rPr lang="en-US" dirty="0" smtClean="0">
                <a:solidFill>
                  <a:schemeClr val="bg1"/>
                </a:solidFill>
              </a:rPr>
              <a:t>or</a:t>
            </a:r>
            <a:br>
              <a:rPr lang="en-US" dirty="0" smtClean="0">
                <a:solidFill>
                  <a:schemeClr val="bg1"/>
                </a:solidFill>
              </a:rPr>
            </a:br>
            <a:r>
              <a:rPr lang="en-US" dirty="0" smtClean="0">
                <a:solidFill>
                  <a:schemeClr val="bg1"/>
                </a:solidFill>
              </a:rPr>
              <a:t> The </a:t>
            </a:r>
            <a:r>
              <a:rPr lang="en-US" dirty="0">
                <a:solidFill>
                  <a:schemeClr val="bg1"/>
                </a:solidFill>
              </a:rPr>
              <a:t>Baltic </a:t>
            </a:r>
            <a:r>
              <a:rPr lang="en-US" dirty="0" smtClean="0">
                <a:solidFill>
                  <a:schemeClr val="bg1"/>
                </a:solidFill>
              </a:rPr>
              <a:t>Crusades</a:t>
            </a:r>
            <a:endParaRPr lang="en-US" dirty="0">
              <a:solidFill>
                <a:schemeClr val="bg1"/>
              </a:solidFill>
            </a:endParaRPr>
          </a:p>
        </p:txBody>
      </p:sp>
      <p:sp>
        <p:nvSpPr>
          <p:cNvPr id="3" name="Content Placeholder 2"/>
          <p:cNvSpPr>
            <a:spLocks noGrp="1"/>
          </p:cNvSpPr>
          <p:nvPr>
            <p:ph idx="1"/>
          </p:nvPr>
        </p:nvSpPr>
        <p:spPr>
          <a:xfrm>
            <a:off x="838200" y="1950719"/>
            <a:ext cx="10515600" cy="4226243"/>
          </a:xfrm>
        </p:spPr>
        <p:txBody>
          <a:bodyPr/>
          <a:lstStyle/>
          <a:p>
            <a:endParaRPr lang="en-US" dirty="0"/>
          </a:p>
          <a:p>
            <a:r>
              <a:rPr lang="en-US" dirty="0" smtClean="0">
                <a:solidFill>
                  <a:schemeClr val="bg1"/>
                </a:solidFill>
              </a:rPr>
              <a:t>1108</a:t>
            </a:r>
            <a:r>
              <a:rPr lang="en-US" dirty="0">
                <a:solidFill>
                  <a:schemeClr val="bg1"/>
                </a:solidFill>
              </a:rPr>
              <a:t>: Letter circulated by Archbishop of Magdeburg and others asking Christians to defend Christian land from Baltic pagans.</a:t>
            </a:r>
          </a:p>
          <a:p>
            <a:r>
              <a:rPr lang="en-US" dirty="0">
                <a:solidFill>
                  <a:schemeClr val="bg1"/>
                </a:solidFill>
              </a:rPr>
              <a:t>1147: Pope Eugenius III issues </a:t>
            </a:r>
            <a:r>
              <a:rPr lang="en-US" i="1" dirty="0">
                <a:solidFill>
                  <a:schemeClr val="bg1"/>
                </a:solidFill>
              </a:rPr>
              <a:t>Divina </a:t>
            </a:r>
            <a:r>
              <a:rPr lang="en-US" i="1" dirty="0" err="1">
                <a:solidFill>
                  <a:schemeClr val="bg1"/>
                </a:solidFill>
              </a:rPr>
              <a:t>Dispensatione</a:t>
            </a:r>
            <a:r>
              <a:rPr lang="en-US" dirty="0">
                <a:solidFill>
                  <a:schemeClr val="bg1"/>
                </a:solidFill>
              </a:rPr>
              <a:t> that calls for </a:t>
            </a:r>
            <a:r>
              <a:rPr lang="en-US" dirty="0" err="1">
                <a:solidFill>
                  <a:schemeClr val="bg1"/>
                </a:solidFill>
              </a:rPr>
              <a:t>papally</a:t>
            </a:r>
            <a:r>
              <a:rPr lang="en-US" dirty="0">
                <a:solidFill>
                  <a:schemeClr val="bg1"/>
                </a:solidFill>
              </a:rPr>
              <a:t> sponsored crusade against Baltic pagans. Papal sponsorship meant the granting of indulgences: a kind of merit that reduces or removes the individual's punishment in the afterlife </a:t>
            </a:r>
            <a:r>
              <a:rPr lang="en-US" dirty="0" smtClean="0">
                <a:solidFill>
                  <a:schemeClr val="bg1"/>
                </a:solidFill>
              </a:rPr>
              <a:t>for their sins.</a:t>
            </a:r>
            <a:endParaRPr lang="en-US" dirty="0">
              <a:solidFill>
                <a:schemeClr val="bg1"/>
              </a:solidFill>
            </a:endParaRPr>
          </a:p>
        </p:txBody>
      </p:sp>
    </p:spTree>
    <p:extLst>
      <p:ext uri="{BB962C8B-B14F-4D97-AF65-F5344CB8AC3E}">
        <p14:creationId xmlns:p14="http://schemas.microsoft.com/office/powerpoint/2010/main" val="153863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Denmark and the Northern Crusades</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The lands held by the pagan Wends </a:t>
            </a:r>
            <a:r>
              <a:rPr lang="en-US" dirty="0" smtClean="0">
                <a:solidFill>
                  <a:schemeClr val="bg1"/>
                </a:solidFill>
              </a:rPr>
              <a:t>was called </a:t>
            </a:r>
            <a:r>
              <a:rPr lang="en-US" dirty="0">
                <a:solidFill>
                  <a:schemeClr val="bg1"/>
                </a:solidFill>
              </a:rPr>
              <a:t>“our Jerusalem” by northern Christian chroniclers. Once these Northern Crusades start, Danish involvement to Crusades in the Holy Land diminishes.</a:t>
            </a:r>
          </a:p>
          <a:p>
            <a:r>
              <a:rPr lang="en-US" dirty="0">
                <a:solidFill>
                  <a:schemeClr val="bg1"/>
                </a:solidFill>
              </a:rPr>
              <a:t>Saint Duke Canute </a:t>
            </a:r>
            <a:r>
              <a:rPr lang="en-US" dirty="0" err="1">
                <a:solidFill>
                  <a:schemeClr val="bg1"/>
                </a:solidFill>
              </a:rPr>
              <a:t>Lavard</a:t>
            </a:r>
            <a:r>
              <a:rPr lang="en-US" dirty="0">
                <a:solidFill>
                  <a:schemeClr val="bg1"/>
                </a:solidFill>
              </a:rPr>
              <a:t> – campaigned against the Wends in Pomerania.</a:t>
            </a:r>
          </a:p>
          <a:p>
            <a:r>
              <a:rPr lang="en-US" dirty="0">
                <a:solidFill>
                  <a:schemeClr val="bg1"/>
                </a:solidFill>
              </a:rPr>
              <a:t>King Erik II (r. 1134-1137) – Crusade against the pagans of </a:t>
            </a:r>
            <a:r>
              <a:rPr lang="en-US" dirty="0" err="1">
                <a:solidFill>
                  <a:schemeClr val="bg1"/>
                </a:solidFill>
              </a:rPr>
              <a:t>Rügen</a:t>
            </a:r>
            <a:r>
              <a:rPr lang="en-US" dirty="0">
                <a:solidFill>
                  <a:schemeClr val="bg1"/>
                </a:solidFill>
              </a:rPr>
              <a:t> in 1136.</a:t>
            </a:r>
          </a:p>
          <a:p>
            <a:r>
              <a:rPr lang="en-US" dirty="0">
                <a:solidFill>
                  <a:schemeClr val="bg1"/>
                </a:solidFill>
              </a:rPr>
              <a:t>King Valdemar I (cr. 1146-1156, r. 1157-1182) – Crusade against the Wends in Pomerania in 1158.</a:t>
            </a:r>
          </a:p>
          <a:p>
            <a:r>
              <a:rPr lang="en-US" dirty="0">
                <a:solidFill>
                  <a:schemeClr val="bg1"/>
                </a:solidFill>
              </a:rPr>
              <a:t>King Sven </a:t>
            </a:r>
            <a:r>
              <a:rPr lang="en-US" dirty="0" err="1">
                <a:solidFill>
                  <a:schemeClr val="bg1"/>
                </a:solidFill>
              </a:rPr>
              <a:t>Grathe</a:t>
            </a:r>
            <a:r>
              <a:rPr lang="en-US" dirty="0">
                <a:solidFill>
                  <a:schemeClr val="bg1"/>
                </a:solidFill>
              </a:rPr>
              <a:t> (cr. 1147-1157) – Crusade against the Wends in 1147 w/ King Canute V.</a:t>
            </a:r>
          </a:p>
          <a:p>
            <a:r>
              <a:rPr lang="en-US" dirty="0">
                <a:solidFill>
                  <a:schemeClr val="bg1"/>
                </a:solidFill>
              </a:rPr>
              <a:t>King Canute VI (r. 1182-1202) – Crusade against the Estonians in 1197.</a:t>
            </a:r>
          </a:p>
          <a:p>
            <a:r>
              <a:rPr lang="en-US" dirty="0">
                <a:solidFill>
                  <a:schemeClr val="bg1"/>
                </a:solidFill>
              </a:rPr>
              <a:t>King Valdemar II (r. 1202-1241) – Crusade with the Teutonic Knights against the Estonians in 1219.</a:t>
            </a:r>
          </a:p>
          <a:p>
            <a:r>
              <a:rPr lang="en-US" dirty="0">
                <a:solidFill>
                  <a:schemeClr val="bg1"/>
                </a:solidFill>
              </a:rPr>
              <a:t>King Erik IV (cr. 1232-1241, r. 1241-1250) – Settled ruling dispute with his brother, King Abel (r. 1250-1252) by agreeing to a joint crusade against the Estonians</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027146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bg1"/>
                </a:solidFill>
              </a:rPr>
              <a:t>Crusades </a:t>
            </a:r>
            <a:r>
              <a:rPr lang="en-US" dirty="0">
                <a:solidFill>
                  <a:schemeClr val="bg1"/>
                </a:solidFill>
              </a:rPr>
              <a:t>to Jerusalem vs Baltic </a:t>
            </a:r>
            <a:r>
              <a:rPr lang="en-US" dirty="0" smtClean="0">
                <a:solidFill>
                  <a:schemeClr val="bg1"/>
                </a:solidFill>
              </a:rPr>
              <a:t>Crusades</a:t>
            </a:r>
            <a:endParaRPr lang="en-US" dirty="0">
              <a:solidFill>
                <a:schemeClr val="bg1"/>
              </a:solidFill>
            </a:endParaRPr>
          </a:p>
        </p:txBody>
      </p:sp>
      <p:sp>
        <p:nvSpPr>
          <p:cNvPr id="3" name="Content Placeholder 2"/>
          <p:cNvSpPr>
            <a:spLocks noGrp="1"/>
          </p:cNvSpPr>
          <p:nvPr>
            <p:ph idx="1"/>
          </p:nvPr>
        </p:nvSpPr>
        <p:spPr>
          <a:xfrm>
            <a:off x="838200" y="2764637"/>
            <a:ext cx="4617720" cy="2072640"/>
          </a:xfrm>
        </p:spPr>
        <p:txBody>
          <a:bodyPr>
            <a:normAutofit/>
          </a:bodyPr>
          <a:lstStyle/>
          <a:p>
            <a:r>
              <a:rPr lang="en-US" sz="3600" dirty="0" smtClean="0">
                <a:solidFill>
                  <a:schemeClr val="bg1"/>
                </a:solidFill>
              </a:rPr>
              <a:t>Confraternities</a:t>
            </a:r>
          </a:p>
          <a:p>
            <a:r>
              <a:rPr lang="en-US" sz="3600" dirty="0" smtClean="0">
                <a:solidFill>
                  <a:schemeClr val="bg1"/>
                </a:solidFill>
              </a:rPr>
              <a:t>Goals</a:t>
            </a:r>
          </a:p>
          <a:p>
            <a:r>
              <a:rPr lang="en-US" sz="3600" dirty="0" smtClean="0">
                <a:solidFill>
                  <a:schemeClr val="bg1"/>
                </a:solidFill>
              </a:rPr>
              <a:t>Changing Landscapes</a:t>
            </a:r>
            <a:endParaRPr lang="en-US" sz="3600"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7160" y="1597355"/>
            <a:ext cx="4165600" cy="4407205"/>
          </a:xfrm>
          <a:prstGeom prst="rect">
            <a:avLst/>
          </a:prstGeom>
        </p:spPr>
      </p:pic>
    </p:spTree>
    <p:extLst>
      <p:ext uri="{BB962C8B-B14F-4D97-AF65-F5344CB8AC3E}">
        <p14:creationId xmlns:p14="http://schemas.microsoft.com/office/powerpoint/2010/main" val="41877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Confraternities and Military Orders</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rPr>
              <a:t>“Brotherhoods</a:t>
            </a:r>
            <a:r>
              <a:rPr lang="en-US" dirty="0">
                <a:solidFill>
                  <a:schemeClr val="bg1"/>
                </a:solidFill>
              </a:rPr>
              <a:t>” of lay (not a clergy member) individuals who joined together to aid pilgrims and fight non-Christians. They could be joined by anyone who could afford the “entry fee</a:t>
            </a:r>
            <a:r>
              <a:rPr lang="en-US" dirty="0" smtClean="0">
                <a:solidFill>
                  <a:schemeClr val="bg1"/>
                </a:solidFill>
              </a:rPr>
              <a:t>”(a horse, burial costs, </a:t>
            </a:r>
            <a:r>
              <a:rPr lang="en-US" dirty="0" err="1" smtClean="0">
                <a:solidFill>
                  <a:schemeClr val="bg1"/>
                </a:solidFill>
              </a:rPr>
              <a:t>etc</a:t>
            </a:r>
            <a:r>
              <a:rPr lang="en-US" dirty="0" smtClean="0">
                <a:solidFill>
                  <a:schemeClr val="bg1"/>
                </a:solidFill>
              </a:rPr>
              <a:t>).</a:t>
            </a:r>
          </a:p>
          <a:p>
            <a:r>
              <a:rPr lang="en-US" dirty="0" smtClean="0">
                <a:solidFill>
                  <a:schemeClr val="bg1"/>
                </a:solidFill>
              </a:rPr>
              <a:t>In </a:t>
            </a:r>
            <a:r>
              <a:rPr lang="en-US" dirty="0">
                <a:solidFill>
                  <a:schemeClr val="bg1"/>
                </a:solidFill>
              </a:rPr>
              <a:t>Holy Land: Most famous examples are the Knights </a:t>
            </a:r>
            <a:r>
              <a:rPr lang="en-US" dirty="0" err="1" smtClean="0">
                <a:solidFill>
                  <a:schemeClr val="bg1"/>
                </a:solidFill>
              </a:rPr>
              <a:t>Hospitaller</a:t>
            </a:r>
            <a:r>
              <a:rPr lang="en-US" dirty="0" smtClean="0">
                <a:solidFill>
                  <a:schemeClr val="bg1"/>
                </a:solidFill>
              </a:rPr>
              <a:t>, </a:t>
            </a:r>
            <a:r>
              <a:rPr lang="en-US" dirty="0">
                <a:solidFill>
                  <a:schemeClr val="bg1"/>
                </a:solidFill>
              </a:rPr>
              <a:t>Knights Templar, and Teutonic Knights. Primarily established to fight for the protection of the Temple Mount and Holy Sepulcher, though also fought to protect Christian territory and aid Christian pilgrims in </a:t>
            </a:r>
            <a:r>
              <a:rPr lang="en-US" dirty="0" smtClean="0">
                <a:solidFill>
                  <a:schemeClr val="bg1"/>
                </a:solidFill>
              </a:rPr>
              <a:t>general.</a:t>
            </a:r>
          </a:p>
          <a:p>
            <a:r>
              <a:rPr lang="en-US" dirty="0" smtClean="0">
                <a:solidFill>
                  <a:schemeClr val="bg1"/>
                </a:solidFill>
              </a:rPr>
              <a:t>In </a:t>
            </a:r>
            <a:r>
              <a:rPr lang="en-US" dirty="0">
                <a:solidFill>
                  <a:schemeClr val="bg1"/>
                </a:solidFill>
              </a:rPr>
              <a:t>Baltic: Local guilds were named as “confraternities” during the crusades. These guilds operated both as raiding groups to </a:t>
            </a:r>
            <a:r>
              <a:rPr lang="en-US" dirty="0" smtClean="0">
                <a:solidFill>
                  <a:schemeClr val="bg1"/>
                </a:solidFill>
              </a:rPr>
              <a:t>pagan lands and </a:t>
            </a:r>
            <a:r>
              <a:rPr lang="en-US" dirty="0">
                <a:solidFill>
                  <a:schemeClr val="bg1"/>
                </a:solidFill>
              </a:rPr>
              <a:t>as defensive militias. Some scholars have seen this as no different than the </a:t>
            </a:r>
            <a:r>
              <a:rPr lang="en-US" dirty="0" smtClean="0">
                <a:solidFill>
                  <a:schemeClr val="bg1"/>
                </a:solidFill>
              </a:rPr>
              <a:t>Viking </a:t>
            </a:r>
            <a:r>
              <a:rPr lang="en-US" dirty="0">
                <a:solidFill>
                  <a:schemeClr val="bg1"/>
                </a:solidFill>
              </a:rPr>
              <a:t>raiding guilds that plundered European coastlines centuries before</a:t>
            </a:r>
            <a:r>
              <a:rPr lang="en-US" dirty="0" smtClean="0">
                <a:solidFill>
                  <a:schemeClr val="bg1"/>
                </a:solidFill>
              </a:rPr>
              <a:t>.</a:t>
            </a:r>
            <a:r>
              <a:rPr lang="en-US" dirty="0" smtClean="0"/>
              <a:t/>
            </a:r>
            <a:br>
              <a:rPr lang="en-US" dirty="0" smtClean="0"/>
            </a:br>
            <a:endParaRPr lang="en-US" dirty="0"/>
          </a:p>
        </p:txBody>
      </p:sp>
    </p:spTree>
    <p:extLst>
      <p:ext uri="{BB962C8B-B14F-4D97-AF65-F5344CB8AC3E}">
        <p14:creationId xmlns:p14="http://schemas.microsoft.com/office/powerpoint/2010/main" val="1118405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Goals of the Crusades and Why</a:t>
            </a:r>
            <a:endParaRPr lang="en-US" dirty="0">
              <a:solidFill>
                <a:schemeClr val="bg1"/>
              </a:solidFill>
            </a:endParaRPr>
          </a:p>
        </p:txBody>
      </p:sp>
      <p:sp>
        <p:nvSpPr>
          <p:cNvPr id="3" name="Content Placeholder 2"/>
          <p:cNvSpPr>
            <a:spLocks noGrp="1"/>
          </p:cNvSpPr>
          <p:nvPr>
            <p:ph idx="1"/>
          </p:nvPr>
        </p:nvSpPr>
        <p:spPr>
          <a:xfrm>
            <a:off x="838200" y="1825625"/>
            <a:ext cx="10515600" cy="3843655"/>
          </a:xfrm>
        </p:spPr>
        <p:txBody>
          <a:bodyPr/>
          <a:lstStyle/>
          <a:p>
            <a:r>
              <a:rPr lang="en-US" dirty="0">
                <a:solidFill>
                  <a:schemeClr val="bg1"/>
                </a:solidFill>
              </a:rPr>
              <a:t>In Holy Land: To put Jerusalem in the hands of Catholic Christianity. Why: Jerusalem is the holiest site in Christendom, location of Christ’s passion and resurrection. Later </a:t>
            </a:r>
            <a:r>
              <a:rPr lang="en-US" dirty="0" smtClean="0">
                <a:solidFill>
                  <a:schemeClr val="bg1"/>
                </a:solidFill>
              </a:rPr>
              <a:t>some efforts </a:t>
            </a:r>
            <a:r>
              <a:rPr lang="en-US" dirty="0">
                <a:solidFill>
                  <a:schemeClr val="bg1"/>
                </a:solidFill>
              </a:rPr>
              <a:t>are made to convert Muslims</a:t>
            </a:r>
            <a:r>
              <a:rPr lang="en-US" dirty="0" smtClean="0">
                <a:solidFill>
                  <a:schemeClr val="bg1"/>
                </a:solidFill>
              </a:rPr>
              <a:t>.</a:t>
            </a:r>
          </a:p>
          <a:p>
            <a:r>
              <a:rPr lang="en-US" dirty="0" smtClean="0">
                <a:solidFill>
                  <a:schemeClr val="bg1"/>
                </a:solidFill>
              </a:rPr>
              <a:t>In </a:t>
            </a:r>
            <a:r>
              <a:rPr lang="en-US" dirty="0">
                <a:solidFill>
                  <a:schemeClr val="bg1"/>
                </a:solidFill>
              </a:rPr>
              <a:t>Baltic: To put pagan lands in the hands of Catholic Christianity. Why: Christianity is “threatened” by the encroachment of pagan peoples in the Baltic, and the presence of the Wends inhibited Christian movement from Denmark to Jerusalem. Also proselytization, i.e. conversion by the sword</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20355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Changing Landscapes</a:t>
            </a:r>
            <a:endParaRPr lang="en-US" dirty="0">
              <a:solidFill>
                <a:schemeClr val="bg1"/>
              </a:solidFill>
            </a:endParaRPr>
          </a:p>
        </p:txBody>
      </p:sp>
      <p:sp>
        <p:nvSpPr>
          <p:cNvPr id="3" name="Content Placeholder 2"/>
          <p:cNvSpPr>
            <a:spLocks noGrp="1"/>
          </p:cNvSpPr>
          <p:nvPr>
            <p:ph idx="1"/>
          </p:nvPr>
        </p:nvSpPr>
        <p:spPr>
          <a:xfrm>
            <a:off x="838200" y="2727959"/>
            <a:ext cx="5166360" cy="3449003"/>
          </a:xfrm>
        </p:spPr>
        <p:txBody>
          <a:bodyPr/>
          <a:lstStyle/>
          <a:p>
            <a:r>
              <a:rPr lang="en-US" dirty="0">
                <a:solidFill>
                  <a:schemeClr val="bg1"/>
                </a:solidFill>
              </a:rPr>
              <a:t>Both locations show an establishment of forts, castles, and religious structures coinciding with crusaders gaining territory</a:t>
            </a:r>
            <a:r>
              <a:rPr lang="en-US" dirty="0" smtClean="0">
                <a:solidFill>
                  <a:schemeClr val="bg1"/>
                </a:solidFill>
              </a:rPr>
              <a:t>.</a:t>
            </a:r>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2720" y="1825625"/>
            <a:ext cx="4122928" cy="4181856"/>
          </a:xfrm>
          <a:prstGeom prst="rect">
            <a:avLst/>
          </a:prstGeom>
        </p:spPr>
      </p:pic>
    </p:spTree>
    <p:extLst>
      <p:ext uri="{BB962C8B-B14F-4D97-AF65-F5344CB8AC3E}">
        <p14:creationId xmlns:p14="http://schemas.microsoft.com/office/powerpoint/2010/main" val="1586148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495</Words>
  <Application>Microsoft Macintosh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Denmark and the Crusades</vt:lpstr>
      <vt:lpstr>The First Four Crusades</vt:lpstr>
      <vt:lpstr>Who were the Crusaders?</vt:lpstr>
      <vt:lpstr>The Northern Crusades  or  The Baltic Crusades</vt:lpstr>
      <vt:lpstr>Denmark and the Northern Crusades</vt:lpstr>
      <vt:lpstr>Crusades to Jerusalem vs Baltic Crusades</vt:lpstr>
      <vt:lpstr>Confraternities and Military Orders</vt:lpstr>
      <vt:lpstr>Goals of the Crusades and Why</vt:lpstr>
      <vt:lpstr>Changing Landscapes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Four Crusades</dc:title>
  <dc:creator>Martin Nelson</dc:creator>
  <cp:lastModifiedBy>Martin Nelson</cp:lastModifiedBy>
  <cp:revision>10</cp:revision>
  <dcterms:created xsi:type="dcterms:W3CDTF">2017-06-30T17:01:12Z</dcterms:created>
  <dcterms:modified xsi:type="dcterms:W3CDTF">2017-06-30T21:46:57Z</dcterms:modified>
</cp:coreProperties>
</file>